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28731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19626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56534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6818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36587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61588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50239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48454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4668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18623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BC9CB-362B-4592-B860-5892CC740C30}" type="datetimeFigureOut">
              <a:rPr lang="en-AU" smtClean="0"/>
              <a:t>4/02/2024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180029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BC9CB-362B-4592-B860-5892CC740C30}" type="datetimeFigureOut">
              <a:rPr lang="en-AU" smtClean="0"/>
              <a:t>4/02/2024</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B4C85-42C6-4823-8A38-94EB77FCA4AE}" type="slidenum">
              <a:rPr lang="en-AU" smtClean="0"/>
              <a:t>‹#›</a:t>
            </a:fld>
            <a:endParaRPr lang="en-AU" dirty="0"/>
          </a:p>
        </p:txBody>
      </p:sp>
    </p:spTree>
    <p:extLst>
      <p:ext uri="{BB962C8B-B14F-4D97-AF65-F5344CB8AC3E}">
        <p14:creationId xmlns:p14="http://schemas.microsoft.com/office/powerpoint/2010/main" val="323151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27432"/>
            <a:ext cx="12096000" cy="6804000"/>
          </a:xfrm>
          <a:prstGeom prst="rect">
            <a:avLst/>
          </a:prstGeom>
        </p:spPr>
      </p:pic>
    </p:spTree>
    <p:extLst>
      <p:ext uri="{BB962C8B-B14F-4D97-AF65-F5344CB8AC3E}">
        <p14:creationId xmlns:p14="http://schemas.microsoft.com/office/powerpoint/2010/main" val="212979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4096" cy="1325563"/>
          </a:xfrm>
        </p:spPr>
        <p:txBody>
          <a:bodyPr/>
          <a:lstStyle/>
          <a:p>
            <a:r>
              <a:rPr lang="en-AU" dirty="0" smtClean="0"/>
              <a:t>Authentic Christianity = nurtured relationships</a:t>
            </a:r>
            <a:endParaRPr lang="en-AU" dirty="0"/>
          </a:p>
        </p:txBody>
      </p:sp>
      <p:sp>
        <p:nvSpPr>
          <p:cNvPr id="6" name="Content Placeholder 5"/>
          <p:cNvSpPr>
            <a:spLocks noGrp="1"/>
          </p:cNvSpPr>
          <p:nvPr>
            <p:ph idx="1"/>
          </p:nvPr>
        </p:nvSpPr>
        <p:spPr/>
        <p:txBody>
          <a:bodyPr anchor="ctr">
            <a:normAutofit/>
          </a:bodyPr>
          <a:lstStyle/>
          <a:p>
            <a:pPr marL="0" indent="0" algn="ctr">
              <a:buNone/>
            </a:pPr>
            <a:r>
              <a:rPr lang="en-AU" sz="4800" i="1" dirty="0" smtClean="0"/>
              <a:t>Romans 12</a:t>
            </a:r>
            <a:endParaRPr lang="en-AU" sz="4800" i="1" dirty="0"/>
          </a:p>
        </p:txBody>
      </p:sp>
      <p:pic>
        <p:nvPicPr>
          <p:cNvPr id="4" name="Picture 3"/>
          <p:cNvPicPr>
            <a:picLocks noChangeAspect="1"/>
          </p:cNvPicPr>
          <p:nvPr/>
        </p:nvPicPr>
        <p:blipFill rotWithShape="1">
          <a:blip r:embed="rId2"/>
          <a:srcRect l="-328" t="15839" r="328" b="14578"/>
          <a:stretch/>
        </p:blipFill>
        <p:spPr>
          <a:xfrm>
            <a:off x="838200" y="1690688"/>
            <a:ext cx="7069844" cy="4919472"/>
          </a:xfrm>
          <a:prstGeom prst="rect">
            <a:avLst/>
          </a:prstGeom>
        </p:spPr>
      </p:pic>
      <p:sp>
        <p:nvSpPr>
          <p:cNvPr id="5" name="TextBox 4"/>
          <p:cNvSpPr txBox="1"/>
          <p:nvPr/>
        </p:nvSpPr>
        <p:spPr>
          <a:xfrm>
            <a:off x="8330942" y="3442538"/>
            <a:ext cx="3163824" cy="707886"/>
          </a:xfrm>
          <a:prstGeom prst="rect">
            <a:avLst/>
          </a:prstGeom>
          <a:noFill/>
        </p:spPr>
        <p:txBody>
          <a:bodyPr wrap="square" rtlCol="0" anchor="ctr">
            <a:spAutoFit/>
          </a:bodyPr>
          <a:lstStyle/>
          <a:p>
            <a:pPr algn="ctr"/>
            <a:r>
              <a:rPr lang="en-AU" sz="4000" dirty="0" smtClean="0"/>
              <a:t>Romans 12</a:t>
            </a:r>
            <a:endParaRPr lang="en-AU" sz="4000" dirty="0"/>
          </a:p>
        </p:txBody>
      </p:sp>
    </p:spTree>
    <p:extLst>
      <p:ext uri="{BB962C8B-B14F-4D97-AF65-F5344CB8AC3E}">
        <p14:creationId xmlns:p14="http://schemas.microsoft.com/office/powerpoint/2010/main" val="306712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God</a:t>
            </a:r>
            <a:endParaRPr lang="en-AU" dirty="0"/>
          </a:p>
        </p:txBody>
      </p:sp>
      <p:sp>
        <p:nvSpPr>
          <p:cNvPr id="6" name="Content Placeholder 5"/>
          <p:cNvSpPr>
            <a:spLocks noGrp="1"/>
          </p:cNvSpPr>
          <p:nvPr>
            <p:ph idx="1"/>
          </p:nvPr>
        </p:nvSpPr>
        <p:spPr/>
        <p:txBody>
          <a:bodyPr>
            <a:normAutofit/>
          </a:bodyPr>
          <a:lstStyle/>
          <a:p>
            <a:pPr marL="0" indent="0">
              <a:buNone/>
            </a:pPr>
            <a:r>
              <a:rPr lang="en-AU" sz="3200" dirty="0"/>
              <a:t>1. Give yourself completely to God as a living sacrifice.</a:t>
            </a:r>
          </a:p>
          <a:p>
            <a:pPr marL="0" indent="0">
              <a:buNone/>
            </a:pPr>
            <a:endParaRPr lang="en-AU" sz="3200" i="1" dirty="0" smtClean="0"/>
          </a:p>
          <a:p>
            <a:pPr marL="0" indent="0">
              <a:buNone/>
            </a:pPr>
            <a:r>
              <a:rPr lang="en-AU" sz="3200" i="1" dirty="0" smtClean="0"/>
              <a:t>“</a:t>
            </a:r>
            <a:r>
              <a:rPr lang="en-AU" sz="3200" i="1" dirty="0"/>
              <a:t>And so, dear brothers and sisters, I plead with you to give your bodies to God because of all he has done for you. Let them be a living and holy sacrifice—the kind he will find acceptable.” Rom 12:1</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91656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the World</a:t>
            </a:r>
            <a:endParaRPr lang="en-AU" dirty="0"/>
          </a:p>
        </p:txBody>
      </p:sp>
      <p:sp>
        <p:nvSpPr>
          <p:cNvPr id="6" name="Content Placeholder 5"/>
          <p:cNvSpPr>
            <a:spLocks noGrp="1"/>
          </p:cNvSpPr>
          <p:nvPr>
            <p:ph idx="1"/>
          </p:nvPr>
        </p:nvSpPr>
        <p:spPr/>
        <p:txBody>
          <a:bodyPr>
            <a:normAutofit/>
          </a:bodyPr>
          <a:lstStyle/>
          <a:p>
            <a:pPr marL="0" indent="0">
              <a:buNone/>
            </a:pPr>
            <a:r>
              <a:rPr lang="en-AU" sz="3200" dirty="0"/>
              <a:t>2. Don’t conform to the world, instead be transformed by the truth.</a:t>
            </a:r>
          </a:p>
          <a:p>
            <a:pPr marL="0" indent="0">
              <a:buNone/>
            </a:pPr>
            <a:endParaRPr lang="en-AU" sz="3200" i="1" dirty="0" smtClean="0"/>
          </a:p>
          <a:p>
            <a:pPr marL="0" indent="0">
              <a:buNone/>
            </a:pPr>
            <a:r>
              <a:rPr lang="en-AU" sz="3200" i="1" dirty="0" smtClean="0"/>
              <a:t>“</a:t>
            </a:r>
            <a:r>
              <a:rPr lang="en-AU" sz="3200" i="1" dirty="0"/>
              <a:t>Don’t copy the </a:t>
            </a:r>
            <a:r>
              <a:rPr lang="en-AU" sz="3200" i="1" dirty="0" smtClean="0"/>
              <a:t>behaviour </a:t>
            </a:r>
            <a:r>
              <a:rPr lang="en-AU" sz="3200" i="1" dirty="0"/>
              <a:t>and customs of this world, but let God transform you into a new person by changing the way you think. Then you will learn to know God’s will for you, which is good and pleasing and perfect.”  Rom 12:2</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46529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Ourselves</a:t>
            </a:r>
            <a:endParaRPr lang="en-AU" dirty="0"/>
          </a:p>
        </p:txBody>
      </p:sp>
      <p:sp>
        <p:nvSpPr>
          <p:cNvPr id="6" name="Content Placeholder 5"/>
          <p:cNvSpPr>
            <a:spLocks noGrp="1"/>
          </p:cNvSpPr>
          <p:nvPr>
            <p:ph idx="1"/>
          </p:nvPr>
        </p:nvSpPr>
        <p:spPr/>
        <p:txBody>
          <a:bodyPr>
            <a:normAutofit/>
          </a:bodyPr>
          <a:lstStyle/>
          <a:p>
            <a:pPr marL="0" indent="0">
              <a:buNone/>
            </a:pPr>
            <a:r>
              <a:rPr lang="en-AU" sz="3200" dirty="0"/>
              <a:t>3. Don’t have an inflated opinion of yourself, be realistic.</a:t>
            </a:r>
          </a:p>
          <a:p>
            <a:pPr marL="0" indent="0">
              <a:buNone/>
            </a:pPr>
            <a:endParaRPr lang="en-AU" sz="3200" i="1" dirty="0" smtClean="0"/>
          </a:p>
          <a:p>
            <a:pPr marL="0" indent="0">
              <a:buNone/>
            </a:pPr>
            <a:r>
              <a:rPr lang="en-AU" sz="3200" i="1" dirty="0" smtClean="0"/>
              <a:t>“</a:t>
            </a:r>
            <a:r>
              <a:rPr lang="en-AU" sz="3200" i="1" dirty="0"/>
              <a:t>Don’t think you are better than you really are. Be honest in your evaluation of yourselves, measuring yourselves by the faith God has given us.” Rom 12:3</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44587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Other Believers</a:t>
            </a:r>
            <a:endParaRPr lang="en-AU" dirty="0"/>
          </a:p>
        </p:txBody>
      </p:sp>
      <p:sp>
        <p:nvSpPr>
          <p:cNvPr id="6" name="Content Placeholder 5"/>
          <p:cNvSpPr>
            <a:spLocks noGrp="1"/>
          </p:cNvSpPr>
          <p:nvPr>
            <p:ph idx="1"/>
          </p:nvPr>
        </p:nvSpPr>
        <p:spPr>
          <a:xfrm>
            <a:off x="286512" y="1825625"/>
            <a:ext cx="11618976" cy="4351338"/>
          </a:xfrm>
        </p:spPr>
        <p:txBody>
          <a:bodyPr>
            <a:normAutofit fontScale="92500" lnSpcReduction="10000"/>
          </a:bodyPr>
          <a:lstStyle/>
          <a:p>
            <a:pPr marL="514350" indent="-514350">
              <a:buAutoNum type="arabicPeriod" startAt="4"/>
            </a:pPr>
            <a:r>
              <a:rPr lang="en-AU" sz="3200" dirty="0" smtClean="0"/>
              <a:t>Use </a:t>
            </a:r>
            <a:r>
              <a:rPr lang="en-AU" sz="3200" dirty="0"/>
              <a:t>whatever gift you have been given to serve others to the best of your ability</a:t>
            </a:r>
            <a:r>
              <a:rPr lang="en-AU" sz="3200" dirty="0" smtClean="0"/>
              <a:t>.</a:t>
            </a:r>
          </a:p>
          <a:p>
            <a:pPr marL="0" indent="0">
              <a:buNone/>
            </a:pPr>
            <a:endParaRPr lang="en-AU" sz="3200" dirty="0"/>
          </a:p>
          <a:p>
            <a:pPr marL="0" indent="0">
              <a:buNone/>
            </a:pPr>
            <a:r>
              <a:rPr lang="en-AU" sz="3200" i="1" dirty="0"/>
              <a:t>“In his grace, God has given us different gifts for doing certain things well. So if God has given you the ability to prophesy, speak out with as much faith as God has given you. </a:t>
            </a:r>
            <a:r>
              <a:rPr lang="en-AU" sz="3200" i="1" baseline="30000" dirty="0"/>
              <a:t>7</a:t>
            </a:r>
            <a:r>
              <a:rPr lang="en-AU" sz="3200" i="1" dirty="0"/>
              <a:t> If your gift is serving others, serve them well. If you are a teacher, teach well. </a:t>
            </a:r>
            <a:r>
              <a:rPr lang="en-AU" sz="3200" i="1" baseline="30000" dirty="0"/>
              <a:t>8</a:t>
            </a:r>
            <a:r>
              <a:rPr lang="en-AU" sz="3200" i="1" dirty="0"/>
              <a:t> If your gift is to encourage others, be encouraging. If it is giving, give generously. If God has given you leadership ability, take the responsibility seriously. And if you have a gift for showing kindness to others, do it gladly.”  Rom 12:6-8</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134529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All people</a:t>
            </a:r>
            <a:endParaRPr lang="en-AU" dirty="0"/>
          </a:p>
        </p:txBody>
      </p:sp>
      <p:sp>
        <p:nvSpPr>
          <p:cNvPr id="6" name="Content Placeholder 5"/>
          <p:cNvSpPr>
            <a:spLocks noGrp="1"/>
          </p:cNvSpPr>
          <p:nvPr>
            <p:ph idx="1"/>
          </p:nvPr>
        </p:nvSpPr>
        <p:spPr>
          <a:xfrm>
            <a:off x="286512" y="1825625"/>
            <a:ext cx="11618976" cy="4351338"/>
          </a:xfrm>
        </p:spPr>
        <p:txBody>
          <a:bodyPr>
            <a:normAutofit/>
          </a:bodyPr>
          <a:lstStyle/>
          <a:p>
            <a:pPr marL="0" indent="0">
              <a:buNone/>
            </a:pPr>
            <a:r>
              <a:rPr lang="en-AU" sz="3200" dirty="0"/>
              <a:t>5. Don’t just pretend to care, actually love people</a:t>
            </a:r>
            <a:r>
              <a:rPr lang="en-AU" sz="3200" dirty="0" smtClean="0"/>
              <a:t>!</a:t>
            </a:r>
          </a:p>
          <a:p>
            <a:pPr marL="0" indent="0">
              <a:buNone/>
            </a:pPr>
            <a:r>
              <a:rPr lang="en-AU" sz="3200" i="1" dirty="0" smtClean="0"/>
              <a:t>“</a:t>
            </a:r>
            <a:r>
              <a:rPr lang="en-AU" sz="3200" i="1" dirty="0"/>
              <a:t>Don’t just pretend to love others. Really love them.” Rom 12:9b</a:t>
            </a:r>
          </a:p>
          <a:p>
            <a:pPr marL="514350" indent="-514350">
              <a:buAutoNum type="arabicPeriod" startAt="4"/>
            </a:pPr>
            <a:endParaRPr lang="en-AU" sz="3200" dirty="0"/>
          </a:p>
          <a:p>
            <a:pPr marL="0" indent="0">
              <a:buNone/>
            </a:pPr>
            <a:r>
              <a:rPr lang="en-AU" sz="3200" dirty="0"/>
              <a:t>6. Hate evil and love good</a:t>
            </a:r>
            <a:r>
              <a:rPr lang="en-AU" sz="3200" dirty="0" smtClean="0"/>
              <a:t>.</a:t>
            </a:r>
          </a:p>
          <a:p>
            <a:pPr marL="0" indent="0">
              <a:buNone/>
            </a:pPr>
            <a:r>
              <a:rPr lang="en-AU" sz="3200" i="1" dirty="0" smtClean="0"/>
              <a:t>“</a:t>
            </a:r>
            <a:r>
              <a:rPr lang="en-AU" sz="3200" i="1" dirty="0"/>
              <a:t>Hate what is wrong. Hold tightly to what is good.” Rom 12:9b</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342859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All people</a:t>
            </a:r>
            <a:endParaRPr lang="en-AU" dirty="0"/>
          </a:p>
        </p:txBody>
      </p:sp>
      <p:sp>
        <p:nvSpPr>
          <p:cNvPr id="6" name="Content Placeholder 5"/>
          <p:cNvSpPr>
            <a:spLocks noGrp="1"/>
          </p:cNvSpPr>
          <p:nvPr>
            <p:ph idx="1"/>
          </p:nvPr>
        </p:nvSpPr>
        <p:spPr>
          <a:xfrm>
            <a:off x="286512" y="1825625"/>
            <a:ext cx="11618976" cy="4351338"/>
          </a:xfrm>
        </p:spPr>
        <p:txBody>
          <a:bodyPr>
            <a:normAutofit/>
          </a:bodyPr>
          <a:lstStyle/>
          <a:p>
            <a:pPr marL="0" indent="0">
              <a:buNone/>
            </a:pPr>
            <a:r>
              <a:rPr lang="en-AU" sz="3200" dirty="0"/>
              <a:t>7. Genuinely love and </a:t>
            </a:r>
            <a:r>
              <a:rPr lang="en-AU" sz="3200" dirty="0" smtClean="0"/>
              <a:t>honour </a:t>
            </a:r>
            <a:r>
              <a:rPr lang="en-AU" sz="3200" dirty="0"/>
              <a:t>others.</a:t>
            </a:r>
          </a:p>
          <a:p>
            <a:pPr marL="0" indent="0">
              <a:buNone/>
            </a:pPr>
            <a:r>
              <a:rPr lang="en-AU" sz="3200" i="1" dirty="0"/>
              <a:t>“Love each other with genuine affection, and take delight in </a:t>
            </a:r>
            <a:r>
              <a:rPr lang="en-AU" sz="3200" i="1" dirty="0" smtClean="0"/>
              <a:t>honouring </a:t>
            </a:r>
            <a:r>
              <a:rPr lang="en-AU" sz="3200" i="1" dirty="0"/>
              <a:t>each other.” Rom 12:10</a:t>
            </a:r>
          </a:p>
          <a:p>
            <a:pPr marL="0" indent="0">
              <a:buNone/>
            </a:pPr>
            <a:endParaRPr lang="en-AU" sz="3200" dirty="0"/>
          </a:p>
          <a:p>
            <a:pPr marL="0" indent="0">
              <a:buNone/>
            </a:pPr>
            <a:r>
              <a:rPr lang="en-AU" sz="3200" dirty="0"/>
              <a:t>8. Don’t be lazy, work hard serving God!</a:t>
            </a:r>
          </a:p>
          <a:p>
            <a:pPr marL="0" indent="0">
              <a:buNone/>
            </a:pPr>
            <a:r>
              <a:rPr lang="en-AU" sz="3200" i="1" dirty="0"/>
              <a:t>“Never be lazy, but work hard and serve the Lord enthusiastically.” Rom 12:11</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74159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All people</a:t>
            </a:r>
            <a:endParaRPr lang="en-AU" dirty="0"/>
          </a:p>
        </p:txBody>
      </p:sp>
      <p:sp>
        <p:nvSpPr>
          <p:cNvPr id="6" name="Content Placeholder 5"/>
          <p:cNvSpPr>
            <a:spLocks noGrp="1"/>
          </p:cNvSpPr>
          <p:nvPr>
            <p:ph idx="1"/>
          </p:nvPr>
        </p:nvSpPr>
        <p:spPr>
          <a:xfrm>
            <a:off x="286512" y="1825625"/>
            <a:ext cx="11618976" cy="4351338"/>
          </a:xfrm>
        </p:spPr>
        <p:txBody>
          <a:bodyPr>
            <a:normAutofit/>
          </a:bodyPr>
          <a:lstStyle/>
          <a:p>
            <a:pPr marL="0" indent="0">
              <a:buNone/>
            </a:pPr>
            <a:r>
              <a:rPr lang="en-AU" sz="3200" dirty="0"/>
              <a:t>9. Rejoice in hope, be patient in hard times, and always keep praying.</a:t>
            </a:r>
          </a:p>
          <a:p>
            <a:pPr marL="0" indent="0">
              <a:buNone/>
            </a:pPr>
            <a:r>
              <a:rPr lang="en-AU" sz="3200" i="1" dirty="0"/>
              <a:t>“Rejoice in our confident hope. Be patient in trouble, and keep on praying.” Rom 12:12</a:t>
            </a:r>
          </a:p>
          <a:p>
            <a:pPr marL="0" indent="0">
              <a:buNone/>
            </a:pPr>
            <a:endParaRPr lang="en-AU" sz="3200" dirty="0"/>
          </a:p>
          <a:p>
            <a:pPr marL="0" indent="0">
              <a:buNone/>
            </a:pPr>
            <a:r>
              <a:rPr lang="en-AU" sz="3200" dirty="0"/>
              <a:t>10. Be ready and eager to help those in need and offer hospitality.</a:t>
            </a:r>
          </a:p>
          <a:p>
            <a:pPr marL="0" indent="0">
              <a:buNone/>
            </a:pPr>
            <a:r>
              <a:rPr lang="en-AU" sz="3200" i="1" dirty="0"/>
              <a:t>“When God’s people are in need, be ready to help them. Always be eager to practice hospitality.” Rom 12:13</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200928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All people</a:t>
            </a:r>
            <a:endParaRPr lang="en-AU" dirty="0"/>
          </a:p>
        </p:txBody>
      </p:sp>
      <p:sp>
        <p:nvSpPr>
          <p:cNvPr id="6" name="Content Placeholder 5"/>
          <p:cNvSpPr>
            <a:spLocks noGrp="1"/>
          </p:cNvSpPr>
          <p:nvPr>
            <p:ph idx="1"/>
          </p:nvPr>
        </p:nvSpPr>
        <p:spPr>
          <a:xfrm>
            <a:off x="286512" y="1825625"/>
            <a:ext cx="11618976" cy="4351338"/>
          </a:xfrm>
        </p:spPr>
        <p:txBody>
          <a:bodyPr>
            <a:normAutofit/>
          </a:bodyPr>
          <a:lstStyle/>
          <a:p>
            <a:pPr marL="0" indent="0">
              <a:buNone/>
            </a:pPr>
            <a:r>
              <a:rPr lang="en-AU" sz="3200" dirty="0"/>
              <a:t>11. Bless and pray for those who persecute you.</a:t>
            </a:r>
          </a:p>
          <a:p>
            <a:pPr marL="0" indent="0">
              <a:buNone/>
            </a:pPr>
            <a:r>
              <a:rPr lang="en-AU" sz="3200" i="1" dirty="0"/>
              <a:t>“Bless those who persecute you. Don’t curse them; pray that God will bless them.” Rom 12:14</a:t>
            </a:r>
          </a:p>
          <a:p>
            <a:pPr marL="0" indent="0">
              <a:buNone/>
            </a:pPr>
            <a:endParaRPr lang="en-AU" sz="3200" dirty="0"/>
          </a:p>
          <a:p>
            <a:pPr marL="0" indent="0">
              <a:buNone/>
            </a:pPr>
            <a:r>
              <a:rPr lang="en-AU" sz="3200" dirty="0"/>
              <a:t>12. Be sympathetic toward others.</a:t>
            </a:r>
          </a:p>
          <a:p>
            <a:pPr marL="0" indent="0">
              <a:buNone/>
            </a:pPr>
            <a:r>
              <a:rPr lang="en-AU" sz="3200" i="1" dirty="0"/>
              <a:t>“Be happy with those who are happy, and weep with those who weep.” Rom 12:15</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171316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All people</a:t>
            </a:r>
            <a:endParaRPr lang="en-AU" dirty="0"/>
          </a:p>
        </p:txBody>
      </p:sp>
      <p:sp>
        <p:nvSpPr>
          <p:cNvPr id="6" name="Content Placeholder 5"/>
          <p:cNvSpPr>
            <a:spLocks noGrp="1"/>
          </p:cNvSpPr>
          <p:nvPr>
            <p:ph idx="1"/>
          </p:nvPr>
        </p:nvSpPr>
        <p:spPr>
          <a:xfrm>
            <a:off x="286512" y="1825625"/>
            <a:ext cx="11618976" cy="4351338"/>
          </a:xfrm>
        </p:spPr>
        <p:txBody>
          <a:bodyPr>
            <a:normAutofit/>
          </a:bodyPr>
          <a:lstStyle/>
          <a:p>
            <a:pPr marL="0" indent="0">
              <a:buNone/>
            </a:pPr>
            <a:r>
              <a:rPr lang="en-AU" sz="3200" dirty="0"/>
              <a:t>13. Humbly enjoy the company of all types of people.</a:t>
            </a:r>
          </a:p>
          <a:p>
            <a:pPr marL="0" indent="0">
              <a:buNone/>
            </a:pPr>
            <a:r>
              <a:rPr lang="en-AU" sz="3200" i="1" dirty="0"/>
              <a:t>“Live in harmony with each other. Don’t be too proud to enjoy the company of ordinary people. And don’t think you know it all!” Rom 12:16</a:t>
            </a:r>
          </a:p>
          <a:p>
            <a:pPr marL="0" indent="0">
              <a:buNone/>
            </a:pPr>
            <a:endParaRPr lang="en-AU" sz="3200" dirty="0"/>
          </a:p>
          <a:p>
            <a:pPr marL="0" indent="0">
              <a:buNone/>
            </a:pPr>
            <a:r>
              <a:rPr lang="en-AU" sz="3200" dirty="0"/>
              <a:t>14. Always take the high road.</a:t>
            </a:r>
          </a:p>
          <a:p>
            <a:pPr marL="0" indent="0">
              <a:buNone/>
            </a:pPr>
            <a:r>
              <a:rPr lang="en-AU" sz="3200" i="1" dirty="0"/>
              <a:t> “Never pay back evil with more evil. Do things in such a way that everyone can see you are </a:t>
            </a:r>
            <a:r>
              <a:rPr lang="en-AU" sz="3200" i="1" dirty="0" smtClean="0"/>
              <a:t>honourable.” </a:t>
            </a:r>
            <a:r>
              <a:rPr lang="en-AU" sz="3200" i="1" dirty="0"/>
              <a:t>Rom 12:17</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190706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 y="9144"/>
            <a:ext cx="12096001" cy="6804000"/>
          </a:xfrm>
        </p:spPr>
      </p:pic>
    </p:spTree>
    <p:extLst>
      <p:ext uri="{BB962C8B-B14F-4D97-AF65-F5344CB8AC3E}">
        <p14:creationId xmlns:p14="http://schemas.microsoft.com/office/powerpoint/2010/main" val="70270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Nurtured Relationship with All people</a:t>
            </a:r>
            <a:endParaRPr lang="en-AU" dirty="0"/>
          </a:p>
        </p:txBody>
      </p:sp>
      <p:sp>
        <p:nvSpPr>
          <p:cNvPr id="6" name="Content Placeholder 5"/>
          <p:cNvSpPr>
            <a:spLocks noGrp="1"/>
          </p:cNvSpPr>
          <p:nvPr>
            <p:ph idx="1"/>
          </p:nvPr>
        </p:nvSpPr>
        <p:spPr>
          <a:xfrm>
            <a:off x="286512" y="1825625"/>
            <a:ext cx="11618976" cy="4351338"/>
          </a:xfrm>
        </p:spPr>
        <p:txBody>
          <a:bodyPr>
            <a:normAutofit/>
          </a:bodyPr>
          <a:lstStyle/>
          <a:p>
            <a:pPr marL="0" indent="0">
              <a:buNone/>
            </a:pPr>
            <a:r>
              <a:rPr lang="en-AU" sz="3200" dirty="0" smtClean="0"/>
              <a:t>15. </a:t>
            </a:r>
            <a:r>
              <a:rPr lang="en-AU" sz="3200" dirty="0"/>
              <a:t>Never take revenge, instead overcome evil with good</a:t>
            </a:r>
            <a:r>
              <a:rPr lang="en-AU" sz="3200" dirty="0" smtClean="0"/>
              <a:t>.</a:t>
            </a:r>
          </a:p>
          <a:p>
            <a:pPr marL="0" indent="0">
              <a:buNone/>
            </a:pPr>
            <a:endParaRPr lang="en-AU" sz="3200" i="1" dirty="0"/>
          </a:p>
          <a:p>
            <a:pPr marL="0" indent="0">
              <a:buNone/>
            </a:pPr>
            <a:r>
              <a:rPr lang="en-AU" sz="3200" i="1" dirty="0"/>
              <a:t>“Dear friends, never take revenge. Leave that to the righteous anger of God. For the Scriptures </a:t>
            </a:r>
            <a:r>
              <a:rPr lang="en-AU" sz="3200" i="1" dirty="0" smtClean="0"/>
              <a:t>say, "I </a:t>
            </a:r>
            <a:r>
              <a:rPr lang="en-AU" sz="3200" i="1" dirty="0"/>
              <a:t>will take </a:t>
            </a:r>
            <a:r>
              <a:rPr lang="en-AU" sz="3200" i="1" dirty="0" smtClean="0"/>
              <a:t>revenge; I </a:t>
            </a:r>
            <a:r>
              <a:rPr lang="en-AU" sz="3200" i="1" dirty="0"/>
              <a:t>will pay them back,” says the Lord. Instead “If your enemies are hungry, feed them. If they are thirsty, give them something to drink. In doing this, you will heap burning coals of shame on their heads.” Don’t let evil conquer you, but conquer evil by doing good.” Romans 12:19-21</a:t>
            </a: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355150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Authentic does not mean </a:t>
            </a:r>
            <a:r>
              <a:rPr lang="en-AU" dirty="0" smtClean="0"/>
              <a:t>perfect!</a:t>
            </a:r>
            <a:endParaRPr lang="en-AU" dirty="0"/>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
        <p:nvSpPr>
          <p:cNvPr id="3" name="Content Placeholder 2"/>
          <p:cNvSpPr>
            <a:spLocks noGrp="1"/>
          </p:cNvSpPr>
          <p:nvPr>
            <p:ph idx="1"/>
          </p:nvPr>
        </p:nvSpPr>
        <p:spPr/>
        <p:txBody>
          <a:bodyPr/>
          <a:lstStyle/>
          <a:p>
            <a:pPr marL="0" indent="0">
              <a:buNone/>
            </a:pPr>
            <a:r>
              <a:rPr lang="en-AU" dirty="0"/>
              <a:t>Authenticity does not equal perfection. </a:t>
            </a:r>
            <a:endParaRPr lang="en-AU" dirty="0" smtClean="0"/>
          </a:p>
          <a:p>
            <a:pPr marL="0" indent="0">
              <a:buNone/>
            </a:pPr>
            <a:r>
              <a:rPr lang="en-AU" dirty="0" smtClean="0"/>
              <a:t>Authenticity </a:t>
            </a:r>
            <a:r>
              <a:rPr lang="en-AU" dirty="0"/>
              <a:t>allows us to be real before God and people even though we are far from perfect. </a:t>
            </a:r>
            <a:endParaRPr lang="en-AU" dirty="0" smtClean="0"/>
          </a:p>
          <a:p>
            <a:pPr marL="0" indent="0">
              <a:buNone/>
            </a:pPr>
            <a:r>
              <a:rPr lang="en-AU" dirty="0" smtClean="0"/>
              <a:t>There </a:t>
            </a:r>
            <a:r>
              <a:rPr lang="en-AU" dirty="0"/>
              <a:t>will always be areas in our lives still under construction and times that we sin. </a:t>
            </a:r>
            <a:endParaRPr lang="en-AU" dirty="0" smtClean="0"/>
          </a:p>
          <a:p>
            <a:pPr marL="0" indent="0">
              <a:buNone/>
            </a:pPr>
            <a:r>
              <a:rPr lang="en-AU" dirty="0" smtClean="0"/>
              <a:t>We recover though repentance because </a:t>
            </a:r>
            <a:r>
              <a:rPr lang="en-AU" dirty="0"/>
              <a:t>God </a:t>
            </a:r>
            <a:r>
              <a:rPr lang="en-AU" dirty="0" smtClean="0"/>
              <a:t>does not give up on us </a:t>
            </a:r>
            <a:r>
              <a:rPr lang="en-AU" dirty="0"/>
              <a:t>even on our worst day.</a:t>
            </a:r>
          </a:p>
        </p:txBody>
      </p:sp>
    </p:spTree>
    <p:extLst>
      <p:ext uri="{BB962C8B-B14F-4D97-AF65-F5344CB8AC3E}">
        <p14:creationId xmlns:p14="http://schemas.microsoft.com/office/powerpoint/2010/main" val="291280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Authentic does not mean perfect!</a:t>
            </a:r>
            <a:endParaRPr lang="en-AU" dirty="0"/>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
        <p:nvSpPr>
          <p:cNvPr id="3" name="Content Placeholder 2"/>
          <p:cNvSpPr>
            <a:spLocks noGrp="1"/>
          </p:cNvSpPr>
          <p:nvPr>
            <p:ph idx="1"/>
          </p:nvPr>
        </p:nvSpPr>
        <p:spPr>
          <a:xfrm>
            <a:off x="2389632" y="1825625"/>
            <a:ext cx="7412736" cy="4351338"/>
          </a:xfrm>
        </p:spPr>
        <p:txBody>
          <a:bodyPr/>
          <a:lstStyle/>
          <a:p>
            <a:pPr marL="0" indent="0">
              <a:buNone/>
            </a:pPr>
            <a:r>
              <a:rPr lang="en-AU" i="1" dirty="0"/>
              <a:t>Yet this I call to mind and therefore I have hope: Because of the Lord’s great love we are not consumed, for his compassions never fail. They are new every morning; great is your faithfulness. I say to myself, “The Lord is my portion; therefore I will wait for him.” The Lord is good to those whose hope is in him, to the one who seeks him</a:t>
            </a:r>
            <a:r>
              <a:rPr lang="en-AU" i="1" dirty="0" smtClean="0"/>
              <a:t>.</a:t>
            </a:r>
          </a:p>
          <a:p>
            <a:pPr marL="0" indent="0">
              <a:buNone/>
            </a:pPr>
            <a:r>
              <a:rPr lang="en-AU" i="1" dirty="0" smtClean="0"/>
              <a:t> </a:t>
            </a:r>
            <a:r>
              <a:rPr lang="en-AU" i="1" dirty="0"/>
              <a:t>Lamentations 3:21–25</a:t>
            </a:r>
          </a:p>
        </p:txBody>
      </p:sp>
    </p:spTree>
    <p:extLst>
      <p:ext uri="{BB962C8B-B14F-4D97-AF65-F5344CB8AC3E}">
        <p14:creationId xmlns:p14="http://schemas.microsoft.com/office/powerpoint/2010/main" val="396562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word “authentic”</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56288" y="3424237"/>
            <a:ext cx="7735712" cy="3433763"/>
          </a:xfrm>
        </p:spPr>
      </p:pic>
      <p:sp>
        <p:nvSpPr>
          <p:cNvPr id="5" name="Rectangle 4"/>
          <p:cNvSpPr/>
          <p:nvPr/>
        </p:nvSpPr>
        <p:spPr>
          <a:xfrm>
            <a:off x="1859280" y="2223992"/>
            <a:ext cx="9168384" cy="2554545"/>
          </a:xfrm>
          <a:prstGeom prst="rect">
            <a:avLst/>
          </a:prstGeom>
        </p:spPr>
        <p:txBody>
          <a:bodyPr wrap="square">
            <a:spAutoFit/>
          </a:bodyPr>
          <a:lstStyle/>
          <a:p>
            <a:r>
              <a:rPr lang="en-AU" sz="3200" i="1" dirty="0" smtClean="0">
                <a:solidFill>
                  <a:srgbClr val="4D5156"/>
                </a:solidFill>
              </a:rPr>
              <a:t>genuine</a:t>
            </a:r>
            <a:r>
              <a:rPr lang="en-AU" sz="3200" i="1" dirty="0">
                <a:solidFill>
                  <a:srgbClr val="4D5156"/>
                </a:solidFill>
              </a:rPr>
              <a:t>, </a:t>
            </a:r>
            <a:r>
              <a:rPr lang="en-AU" sz="3200" i="1" dirty="0" smtClean="0">
                <a:solidFill>
                  <a:srgbClr val="4D5156"/>
                </a:solidFill>
              </a:rPr>
              <a:t>…… </a:t>
            </a:r>
            <a:r>
              <a:rPr lang="en-AU" sz="3200" i="1" dirty="0" smtClean="0">
                <a:solidFill>
                  <a:srgbClr val="040C28"/>
                </a:solidFill>
              </a:rPr>
              <a:t>being </a:t>
            </a:r>
            <a:r>
              <a:rPr lang="en-AU" sz="3200" i="1" dirty="0">
                <a:solidFill>
                  <a:srgbClr val="040C28"/>
                </a:solidFill>
              </a:rPr>
              <a:t>actually and exactly what is claimed</a:t>
            </a:r>
            <a:r>
              <a:rPr lang="en-AU" sz="3200" i="1" dirty="0">
                <a:solidFill>
                  <a:srgbClr val="4D5156"/>
                </a:solidFill>
              </a:rPr>
              <a:t>. authentic implies being fully trustworthy as according with fact; an authentic account of the perilous journey. it can also stress painstaking or faithful imitation of an </a:t>
            </a:r>
            <a:r>
              <a:rPr lang="en-AU" sz="3200" i="1" dirty="0" smtClean="0">
                <a:solidFill>
                  <a:srgbClr val="4D5156"/>
                </a:solidFill>
              </a:rPr>
              <a:t>original.</a:t>
            </a:r>
            <a:endParaRPr lang="en-AU" sz="3200" i="1" dirty="0"/>
          </a:p>
        </p:txBody>
      </p:sp>
    </p:spTree>
    <p:extLst>
      <p:ext uri="{BB962C8B-B14F-4D97-AF65-F5344CB8AC3E}">
        <p14:creationId xmlns:p14="http://schemas.microsoft.com/office/powerpoint/2010/main" val="246852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authentic Christian</a:t>
            </a:r>
            <a:endParaRPr lang="en-AU" dirty="0"/>
          </a:p>
        </p:txBody>
      </p:sp>
      <p:pic>
        <p:nvPicPr>
          <p:cNvPr id="4" name="Content Placeholder 3"/>
          <p:cNvPicPr preferRelativeResize="0">
            <a:picLocks noGrp="1"/>
          </p:cNvPicPr>
          <p:nvPr>
            <p:ph idx="1"/>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p:spPr>
      </p:pic>
      <p:sp>
        <p:nvSpPr>
          <p:cNvPr id="5" name="Rectangle 4"/>
          <p:cNvSpPr/>
          <p:nvPr/>
        </p:nvSpPr>
        <p:spPr>
          <a:xfrm>
            <a:off x="1868424" y="2271046"/>
            <a:ext cx="9168384" cy="1569660"/>
          </a:xfrm>
          <a:prstGeom prst="rect">
            <a:avLst/>
          </a:prstGeom>
        </p:spPr>
        <p:txBody>
          <a:bodyPr wrap="square" anchor="ctr">
            <a:spAutoFit/>
          </a:bodyPr>
          <a:lstStyle/>
          <a:p>
            <a:pPr algn="ctr"/>
            <a:r>
              <a:rPr lang="en-AU" sz="4800" b="1" dirty="0" smtClean="0">
                <a:solidFill>
                  <a:srgbClr val="FF0000"/>
                </a:solidFill>
              </a:rPr>
              <a:t>Has a Lasting and Positive Impact on People’s lives</a:t>
            </a:r>
            <a:endParaRPr lang="en-AU" sz="4800" b="1" dirty="0">
              <a:solidFill>
                <a:srgbClr val="FF0000"/>
              </a:solidFill>
            </a:endParaRPr>
          </a:p>
        </p:txBody>
      </p:sp>
    </p:spTree>
    <p:extLst>
      <p:ext uri="{BB962C8B-B14F-4D97-AF65-F5344CB8AC3E}">
        <p14:creationId xmlns:p14="http://schemas.microsoft.com/office/powerpoint/2010/main" val="377870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authentic Christian</a:t>
            </a:r>
            <a:endParaRPr lang="en-AU" dirty="0"/>
          </a:p>
        </p:txBody>
      </p:sp>
      <p:pic>
        <p:nvPicPr>
          <p:cNvPr id="4" name="Content Placeholder 3"/>
          <p:cNvPicPr preferRelativeResize="0">
            <a:picLocks noGrp="1"/>
          </p:cNvPicPr>
          <p:nvPr>
            <p:ph idx="1"/>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p:spPr>
      </p:pic>
      <p:sp>
        <p:nvSpPr>
          <p:cNvPr id="5" name="Rectangle 4"/>
          <p:cNvSpPr/>
          <p:nvPr/>
        </p:nvSpPr>
        <p:spPr>
          <a:xfrm>
            <a:off x="1859280" y="1785080"/>
            <a:ext cx="9168384" cy="4031873"/>
          </a:xfrm>
          <a:prstGeom prst="rect">
            <a:avLst/>
          </a:prstGeom>
        </p:spPr>
        <p:txBody>
          <a:bodyPr wrap="square">
            <a:spAutoFit/>
          </a:bodyPr>
          <a:lstStyle/>
          <a:p>
            <a:pPr marL="514350" indent="-514350">
              <a:buFont typeface="+mj-lt"/>
              <a:buAutoNum type="arabicPeriod"/>
            </a:pPr>
            <a:r>
              <a:rPr lang="en-AU" sz="3200" i="1" dirty="0" smtClean="0">
                <a:solidFill>
                  <a:srgbClr val="4D5156"/>
                </a:solidFill>
              </a:rPr>
              <a:t>Has the right </a:t>
            </a:r>
            <a:r>
              <a:rPr lang="en-AU" sz="3200" b="1" i="1" dirty="0" smtClean="0">
                <a:solidFill>
                  <a:srgbClr val="4D5156"/>
                </a:solidFill>
              </a:rPr>
              <a:t>understanding</a:t>
            </a:r>
            <a:r>
              <a:rPr lang="en-AU" sz="3200" i="1" dirty="0" smtClean="0">
                <a:solidFill>
                  <a:srgbClr val="4D5156"/>
                </a:solidFill>
              </a:rPr>
              <a:t> of God.</a:t>
            </a:r>
          </a:p>
          <a:p>
            <a:pPr marL="514350" indent="-514350">
              <a:buFont typeface="+mj-lt"/>
              <a:buAutoNum type="arabicPeriod"/>
            </a:pPr>
            <a:endParaRPr lang="en-AU" sz="3200" i="1" dirty="0">
              <a:solidFill>
                <a:srgbClr val="4D5156"/>
              </a:solidFill>
            </a:endParaRPr>
          </a:p>
          <a:p>
            <a:pPr marL="514350" indent="-514350">
              <a:buFont typeface="+mj-lt"/>
              <a:buAutoNum type="arabicPeriod"/>
            </a:pPr>
            <a:r>
              <a:rPr lang="en-AU" sz="3200" i="1" dirty="0" smtClean="0">
                <a:solidFill>
                  <a:srgbClr val="4D5156"/>
                </a:solidFill>
              </a:rPr>
              <a:t>Is in a </a:t>
            </a:r>
            <a:r>
              <a:rPr lang="en-AU" sz="3200" b="1" i="1" dirty="0" smtClean="0">
                <a:solidFill>
                  <a:srgbClr val="4D5156"/>
                </a:solidFill>
              </a:rPr>
              <a:t>relationship</a:t>
            </a:r>
            <a:r>
              <a:rPr lang="en-AU" sz="3200" i="1" dirty="0" smtClean="0">
                <a:solidFill>
                  <a:srgbClr val="4D5156"/>
                </a:solidFill>
              </a:rPr>
              <a:t> with God, which </a:t>
            </a:r>
            <a:r>
              <a:rPr lang="en-AU" sz="3200" i="1" dirty="0">
                <a:solidFill>
                  <a:srgbClr val="4D5156"/>
                </a:solidFill>
              </a:rPr>
              <a:t>i</a:t>
            </a:r>
            <a:r>
              <a:rPr lang="en-AU" sz="3200" i="1" dirty="0" smtClean="0">
                <a:solidFill>
                  <a:srgbClr val="4D5156"/>
                </a:solidFill>
              </a:rPr>
              <a:t>s not driven by rules </a:t>
            </a:r>
            <a:r>
              <a:rPr lang="en-AU" sz="3200" i="1" dirty="0">
                <a:solidFill>
                  <a:srgbClr val="4D5156"/>
                </a:solidFill>
              </a:rPr>
              <a:t>or </a:t>
            </a:r>
            <a:r>
              <a:rPr lang="en-AU" sz="3200" i="1" dirty="0" smtClean="0">
                <a:solidFill>
                  <a:srgbClr val="4D5156"/>
                </a:solidFill>
              </a:rPr>
              <a:t>religious practice.</a:t>
            </a:r>
          </a:p>
          <a:p>
            <a:pPr marL="514350" indent="-514350">
              <a:buFont typeface="+mj-lt"/>
              <a:buAutoNum type="arabicPeriod"/>
            </a:pPr>
            <a:endParaRPr lang="en-AU" sz="3200" i="1" dirty="0">
              <a:solidFill>
                <a:srgbClr val="4D5156"/>
              </a:solidFill>
            </a:endParaRPr>
          </a:p>
          <a:p>
            <a:pPr marL="514350" indent="-514350">
              <a:buFont typeface="+mj-lt"/>
              <a:buAutoNum type="arabicPeriod"/>
            </a:pPr>
            <a:r>
              <a:rPr lang="en-AU" sz="3200" i="1" dirty="0" smtClean="0">
                <a:solidFill>
                  <a:srgbClr val="4D5156"/>
                </a:solidFill>
              </a:rPr>
              <a:t>Seeks to </a:t>
            </a:r>
            <a:r>
              <a:rPr lang="en-AU" sz="3200" b="1" i="1" dirty="0" smtClean="0">
                <a:solidFill>
                  <a:srgbClr val="4D5156"/>
                </a:solidFill>
              </a:rPr>
              <a:t>nurture</a:t>
            </a:r>
            <a:r>
              <a:rPr lang="en-AU" sz="3200" i="1" dirty="0" smtClean="0">
                <a:solidFill>
                  <a:srgbClr val="4D5156"/>
                </a:solidFill>
              </a:rPr>
              <a:t> relationships.</a:t>
            </a:r>
          </a:p>
          <a:p>
            <a:pPr marL="514350" indent="-514350">
              <a:buFont typeface="+mj-lt"/>
              <a:buAutoNum type="arabicPeriod"/>
            </a:pPr>
            <a:endParaRPr lang="en-AU" sz="3200" i="1" dirty="0">
              <a:solidFill>
                <a:srgbClr val="4D5156"/>
              </a:solidFill>
            </a:endParaRPr>
          </a:p>
          <a:p>
            <a:pPr marL="514350" indent="-514350">
              <a:buFont typeface="+mj-lt"/>
              <a:buAutoNum type="arabicPeriod"/>
            </a:pPr>
            <a:r>
              <a:rPr lang="en-AU" sz="3200" i="1" dirty="0" smtClean="0">
                <a:solidFill>
                  <a:srgbClr val="4D5156"/>
                </a:solidFill>
              </a:rPr>
              <a:t>Is </a:t>
            </a:r>
            <a:r>
              <a:rPr lang="en-AU" sz="3200" b="1" i="1" dirty="0" smtClean="0">
                <a:solidFill>
                  <a:srgbClr val="4D5156"/>
                </a:solidFill>
              </a:rPr>
              <a:t>not perfect</a:t>
            </a:r>
            <a:r>
              <a:rPr lang="en-AU" sz="3200" i="1" dirty="0" smtClean="0">
                <a:solidFill>
                  <a:srgbClr val="4D5156"/>
                </a:solidFill>
              </a:rPr>
              <a:t>!</a:t>
            </a:r>
            <a:endParaRPr lang="en-AU" sz="3200" i="1" dirty="0"/>
          </a:p>
        </p:txBody>
      </p:sp>
    </p:spTree>
    <p:extLst>
      <p:ext uri="{BB962C8B-B14F-4D97-AF65-F5344CB8AC3E}">
        <p14:creationId xmlns:p14="http://schemas.microsoft.com/office/powerpoint/2010/main" val="225630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t>
            </a:r>
            <a:r>
              <a:rPr lang="en-AU" dirty="0" smtClean="0"/>
              <a:t>ight understanding of God</a:t>
            </a:r>
            <a:endParaRPr lang="en-AU" dirty="0"/>
          </a:p>
        </p:txBody>
      </p:sp>
      <p:sp>
        <p:nvSpPr>
          <p:cNvPr id="6" name="Content Placeholder 5"/>
          <p:cNvSpPr>
            <a:spLocks noGrp="1"/>
          </p:cNvSpPr>
          <p:nvPr>
            <p:ph idx="1"/>
          </p:nvPr>
        </p:nvSpPr>
        <p:spPr/>
        <p:txBody>
          <a:bodyPr>
            <a:normAutofit/>
          </a:bodyPr>
          <a:lstStyle/>
          <a:p>
            <a:r>
              <a:rPr lang="en-AU" dirty="0" smtClean="0"/>
              <a:t>God </a:t>
            </a:r>
            <a:r>
              <a:rPr lang="en-AU" dirty="0"/>
              <a:t>is </a:t>
            </a:r>
            <a:r>
              <a:rPr lang="en-AU" dirty="0" smtClean="0"/>
              <a:t>not an </a:t>
            </a:r>
            <a:r>
              <a:rPr lang="en-AU" dirty="0"/>
              <a:t>angry deity, waiting to </a:t>
            </a:r>
            <a:r>
              <a:rPr lang="en-AU" dirty="0" smtClean="0"/>
              <a:t>punish evildoers. </a:t>
            </a:r>
            <a:endParaRPr lang="en-AU" dirty="0"/>
          </a:p>
          <a:p>
            <a:r>
              <a:rPr lang="en-AU" dirty="0" smtClean="0"/>
              <a:t>He is not a cosmic scorekeeper, keeping a ledger of good and bad.</a:t>
            </a:r>
            <a:endParaRPr lang="en-AU" dirty="0"/>
          </a:p>
          <a:p>
            <a:r>
              <a:rPr lang="en-AU" dirty="0" smtClean="0"/>
              <a:t>God is not impersonal.   </a:t>
            </a:r>
          </a:p>
          <a:p>
            <a:endParaRPr lang="en-AU" dirty="0"/>
          </a:p>
          <a:p>
            <a:pPr marL="0" indent="0" algn="ctr">
              <a:buNone/>
            </a:pPr>
            <a:r>
              <a:rPr lang="en-AU" b="1" dirty="0" smtClean="0">
                <a:solidFill>
                  <a:srgbClr val="FF0000"/>
                </a:solidFill>
              </a:rPr>
              <a:t>God wants </a:t>
            </a:r>
            <a:r>
              <a:rPr lang="en-AU" b="1" dirty="0">
                <a:solidFill>
                  <a:srgbClr val="FF0000"/>
                </a:solidFill>
              </a:rPr>
              <a:t>to know </a:t>
            </a:r>
            <a:r>
              <a:rPr lang="en-AU" b="1" dirty="0" smtClean="0">
                <a:solidFill>
                  <a:srgbClr val="FF0000"/>
                </a:solidFill>
              </a:rPr>
              <a:t>us personally</a:t>
            </a:r>
            <a:br>
              <a:rPr lang="en-AU" b="1" dirty="0" smtClean="0">
                <a:solidFill>
                  <a:srgbClr val="FF0000"/>
                </a:solidFill>
              </a:rPr>
            </a:br>
            <a:r>
              <a:rPr lang="en-AU" b="1" dirty="0" smtClean="0">
                <a:solidFill>
                  <a:srgbClr val="FF0000"/>
                </a:solidFill>
              </a:rPr>
              <a:t> </a:t>
            </a:r>
            <a:r>
              <a:rPr lang="en-AU" b="1" dirty="0">
                <a:solidFill>
                  <a:srgbClr val="FF0000"/>
                </a:solidFill>
              </a:rPr>
              <a:t>so He can </a:t>
            </a:r>
            <a:r>
              <a:rPr lang="en-AU" b="1" dirty="0" smtClean="0">
                <a:solidFill>
                  <a:srgbClr val="FF0000"/>
                </a:solidFill>
              </a:rPr>
              <a:t>love and </a:t>
            </a:r>
            <a:r>
              <a:rPr lang="en-AU" b="1" dirty="0">
                <a:solidFill>
                  <a:srgbClr val="FF0000"/>
                </a:solidFill>
              </a:rPr>
              <a:t>guide </a:t>
            </a:r>
            <a:r>
              <a:rPr lang="en-AU" b="1" dirty="0" smtClean="0">
                <a:solidFill>
                  <a:srgbClr val="FF0000"/>
                </a:solidFill>
              </a:rPr>
              <a:t>us, so we can grow in Him, and so we can live life to the fullest of our potential. </a:t>
            </a:r>
            <a:endParaRPr lang="en-AU" b="1" dirty="0">
              <a:solidFill>
                <a:srgbClr val="FF0000"/>
              </a:solidFill>
            </a:endParaRPr>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217339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t>
            </a:r>
            <a:r>
              <a:rPr lang="en-AU" dirty="0" smtClean="0"/>
              <a:t>ight understanding of God</a:t>
            </a:r>
            <a:endParaRPr lang="en-AU" dirty="0"/>
          </a:p>
        </p:txBody>
      </p:sp>
      <p:sp>
        <p:nvSpPr>
          <p:cNvPr id="6" name="Content Placeholder 5"/>
          <p:cNvSpPr>
            <a:spLocks noGrp="1"/>
          </p:cNvSpPr>
          <p:nvPr>
            <p:ph idx="1"/>
          </p:nvPr>
        </p:nvSpPr>
        <p:spPr>
          <a:xfrm>
            <a:off x="2215896" y="2621153"/>
            <a:ext cx="7760208" cy="4351338"/>
          </a:xfrm>
        </p:spPr>
        <p:txBody>
          <a:bodyPr>
            <a:normAutofit/>
          </a:bodyPr>
          <a:lstStyle/>
          <a:p>
            <a:pPr marL="0" indent="0">
              <a:buNone/>
            </a:pPr>
            <a:r>
              <a:rPr lang="en-AU" i="1" dirty="0"/>
              <a:t>See what great love the Father has lavished on us, that we should be called children of God! And that is what we are! The reason the world does not know us is that it did not know </a:t>
            </a:r>
            <a:r>
              <a:rPr lang="en-AU" i="1" dirty="0" smtClean="0"/>
              <a:t>him.</a:t>
            </a:r>
          </a:p>
          <a:p>
            <a:pPr marL="0" indent="0">
              <a:buNone/>
            </a:pPr>
            <a:r>
              <a:rPr lang="en-AU" i="1" dirty="0" smtClean="0"/>
              <a:t>1 John 3:1</a:t>
            </a:r>
            <a:endParaRPr lang="en-AU" i="1" dirty="0"/>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Tree>
    <p:extLst>
      <p:ext uri="{BB962C8B-B14F-4D97-AF65-F5344CB8AC3E}">
        <p14:creationId xmlns:p14="http://schemas.microsoft.com/office/powerpoint/2010/main" val="45623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relationship, not driven by rules</a:t>
            </a:r>
            <a:endParaRPr lang="en-AU" dirty="0"/>
          </a:p>
        </p:txBody>
      </p:sp>
      <p:sp>
        <p:nvSpPr>
          <p:cNvPr id="6" name="Content Placeholder 5"/>
          <p:cNvSpPr>
            <a:spLocks noGrp="1"/>
          </p:cNvSpPr>
          <p:nvPr>
            <p:ph idx="1"/>
          </p:nvPr>
        </p:nvSpPr>
        <p:spPr/>
        <p:txBody>
          <a:bodyPr>
            <a:normAutofit/>
          </a:bodyPr>
          <a:lstStyle/>
          <a:p>
            <a:pPr marL="0" indent="0">
              <a:buNone/>
            </a:pPr>
            <a:endParaRPr lang="en-AU" i="1" dirty="0"/>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
        <p:nvSpPr>
          <p:cNvPr id="3" name="Rectangle 2"/>
          <p:cNvSpPr/>
          <p:nvPr/>
        </p:nvSpPr>
        <p:spPr>
          <a:xfrm>
            <a:off x="2444496" y="2690336"/>
            <a:ext cx="7303008" cy="2677656"/>
          </a:xfrm>
          <a:prstGeom prst="rect">
            <a:avLst/>
          </a:prstGeom>
        </p:spPr>
        <p:txBody>
          <a:bodyPr wrap="square">
            <a:spAutoFit/>
          </a:bodyPr>
          <a:lstStyle/>
          <a:p>
            <a:r>
              <a:rPr lang="en-AU" sz="2800" i="1" baseline="30000" dirty="0" smtClean="0">
                <a:solidFill>
                  <a:srgbClr val="000000"/>
                </a:solidFill>
              </a:rPr>
              <a:t>37</a:t>
            </a:r>
            <a:r>
              <a:rPr lang="en-AU" sz="2800" i="1" dirty="0" smtClean="0">
                <a:solidFill>
                  <a:srgbClr val="000000"/>
                </a:solidFill>
              </a:rPr>
              <a:t>Jesus </a:t>
            </a:r>
            <a:r>
              <a:rPr lang="en-AU" sz="2800" i="1" dirty="0">
                <a:solidFill>
                  <a:srgbClr val="000000"/>
                </a:solidFill>
              </a:rPr>
              <a:t>replied: “‘Love the Lord your God with all your heart and with all your soul and with all your mind</a:t>
            </a:r>
            <a:r>
              <a:rPr lang="en-AU" sz="2800" i="1" dirty="0" smtClean="0">
                <a:solidFill>
                  <a:srgbClr val="000000"/>
                </a:solidFill>
              </a:rPr>
              <a:t>.’</a:t>
            </a:r>
            <a:r>
              <a:rPr lang="en-AU" sz="2800" i="1" baseline="30000" dirty="0" smtClean="0">
                <a:solidFill>
                  <a:srgbClr val="000000"/>
                </a:solidFill>
              </a:rPr>
              <a:t>38</a:t>
            </a:r>
            <a:r>
              <a:rPr lang="en-AU" sz="2800" b="1" i="1" baseline="30000" dirty="0">
                <a:solidFill>
                  <a:srgbClr val="000000"/>
                </a:solidFill>
              </a:rPr>
              <a:t> </a:t>
            </a:r>
            <a:r>
              <a:rPr lang="en-AU" sz="2800" i="1" dirty="0">
                <a:solidFill>
                  <a:srgbClr val="000000"/>
                </a:solidFill>
              </a:rPr>
              <a:t>This is the first and greatest commandment. </a:t>
            </a:r>
            <a:r>
              <a:rPr lang="en-AU" sz="2800" i="1" baseline="30000" dirty="0">
                <a:solidFill>
                  <a:srgbClr val="000000"/>
                </a:solidFill>
              </a:rPr>
              <a:t>39</a:t>
            </a:r>
            <a:r>
              <a:rPr lang="en-AU" sz="2800" b="1" i="1" baseline="30000" dirty="0">
                <a:solidFill>
                  <a:srgbClr val="000000"/>
                </a:solidFill>
              </a:rPr>
              <a:t> </a:t>
            </a:r>
            <a:r>
              <a:rPr lang="en-AU" sz="2800" i="1" dirty="0">
                <a:solidFill>
                  <a:srgbClr val="000000"/>
                </a:solidFill>
              </a:rPr>
              <a:t>And the second is like it: ‘Love your </a:t>
            </a:r>
            <a:r>
              <a:rPr lang="en-AU" sz="2800" i="1" dirty="0" smtClean="0">
                <a:solidFill>
                  <a:srgbClr val="000000"/>
                </a:solidFill>
              </a:rPr>
              <a:t>neighbour </a:t>
            </a:r>
            <a:r>
              <a:rPr lang="en-AU" sz="2800" i="1" dirty="0">
                <a:solidFill>
                  <a:srgbClr val="000000"/>
                </a:solidFill>
              </a:rPr>
              <a:t>as yourself</a:t>
            </a:r>
            <a:r>
              <a:rPr lang="en-AU" sz="2800" i="1" dirty="0" smtClean="0">
                <a:solidFill>
                  <a:srgbClr val="000000"/>
                </a:solidFill>
              </a:rPr>
              <a:t>.</a:t>
            </a:r>
          </a:p>
          <a:p>
            <a:r>
              <a:rPr lang="en-AU" sz="2800" i="1" dirty="0" smtClean="0">
                <a:solidFill>
                  <a:srgbClr val="000000"/>
                </a:solidFill>
              </a:rPr>
              <a:t>Matthew 22:37-39</a:t>
            </a:r>
            <a:endParaRPr lang="en-AU" sz="2800" i="1" dirty="0"/>
          </a:p>
        </p:txBody>
      </p:sp>
    </p:spTree>
    <p:extLst>
      <p:ext uri="{BB962C8B-B14F-4D97-AF65-F5344CB8AC3E}">
        <p14:creationId xmlns:p14="http://schemas.microsoft.com/office/powerpoint/2010/main" val="12437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relationship, not driven by rules</a:t>
            </a:r>
            <a:endParaRPr lang="en-AU" dirty="0"/>
          </a:p>
        </p:txBody>
      </p:sp>
      <p:sp>
        <p:nvSpPr>
          <p:cNvPr id="6" name="Content Placeholder 5"/>
          <p:cNvSpPr>
            <a:spLocks noGrp="1"/>
          </p:cNvSpPr>
          <p:nvPr>
            <p:ph idx="1"/>
          </p:nvPr>
        </p:nvSpPr>
        <p:spPr/>
        <p:txBody>
          <a:bodyPr>
            <a:normAutofit/>
          </a:bodyPr>
          <a:lstStyle/>
          <a:p>
            <a:pPr marL="0" indent="0">
              <a:buNone/>
            </a:pPr>
            <a:endParaRPr lang="en-AU" i="1" dirty="0"/>
          </a:p>
        </p:txBody>
      </p:sp>
      <p:pic>
        <p:nvPicPr>
          <p:cNvPr id="7" name="Content Placeholder 3"/>
          <p:cNvPicPr preferRelativeResize="0">
            <a:picLocks/>
          </p:cNvPicPr>
          <p:nvPr/>
        </p:nvPicPr>
        <p:blipFill rotWithShape="1">
          <a:blip r:embed="rId2" cstate="print">
            <a:extLst>
              <a:ext uri="{28A0092B-C50C-407E-A947-70E740481C1C}">
                <a14:useLocalDpi xmlns:a14="http://schemas.microsoft.com/office/drawing/2010/main" val="0"/>
              </a:ext>
            </a:extLst>
          </a:blip>
          <a:srcRect t="72895"/>
          <a:stretch/>
        </p:blipFill>
        <p:spPr>
          <a:xfrm>
            <a:off x="4456288" y="5916167"/>
            <a:ext cx="7735712" cy="941833"/>
          </a:xfrm>
          <a:prstGeom prst="rect">
            <a:avLst/>
          </a:prstGeom>
        </p:spPr>
      </p:pic>
      <p:sp>
        <p:nvSpPr>
          <p:cNvPr id="3" name="Rectangle 2"/>
          <p:cNvSpPr/>
          <p:nvPr/>
        </p:nvSpPr>
        <p:spPr>
          <a:xfrm>
            <a:off x="277368" y="1454850"/>
            <a:ext cx="11637264" cy="4401205"/>
          </a:xfrm>
          <a:prstGeom prst="rect">
            <a:avLst/>
          </a:prstGeom>
        </p:spPr>
        <p:txBody>
          <a:bodyPr wrap="square">
            <a:spAutoFit/>
          </a:bodyPr>
          <a:lstStyle/>
          <a:p>
            <a:r>
              <a:rPr lang="en-AU" sz="2800" i="1" baseline="30000" dirty="0">
                <a:solidFill>
                  <a:srgbClr val="000000"/>
                </a:solidFill>
              </a:rPr>
              <a:t>7 </a:t>
            </a:r>
            <a:r>
              <a:rPr lang="en-AU" sz="2800" i="1" dirty="0">
                <a:solidFill>
                  <a:srgbClr val="000000"/>
                </a:solidFill>
              </a:rPr>
              <a:t>But whatever were gains to me I now consider loss for the sake of Christ. </a:t>
            </a:r>
            <a:r>
              <a:rPr lang="en-AU" sz="2800" i="1" baseline="30000" dirty="0">
                <a:solidFill>
                  <a:srgbClr val="000000"/>
                </a:solidFill>
              </a:rPr>
              <a:t>8</a:t>
            </a:r>
            <a:r>
              <a:rPr lang="en-AU" sz="2800" i="1" dirty="0">
                <a:solidFill>
                  <a:srgbClr val="000000"/>
                </a:solidFill>
              </a:rPr>
              <a:t> What is more, I consider everything a loss because of the surpassing worth of knowing Christ Jesus my Lord, for whose sake I have lost all things. I consider them garbage, that I may gain Christ </a:t>
            </a:r>
            <a:r>
              <a:rPr lang="en-AU" sz="2800" i="1" baseline="30000" dirty="0">
                <a:solidFill>
                  <a:srgbClr val="000000"/>
                </a:solidFill>
              </a:rPr>
              <a:t>9</a:t>
            </a:r>
            <a:r>
              <a:rPr lang="en-AU" sz="2800" i="1" dirty="0">
                <a:solidFill>
                  <a:srgbClr val="000000"/>
                </a:solidFill>
              </a:rPr>
              <a:t> and be found in him, not having a righteousness of my own that comes from the law, but that which is through faith </a:t>
            </a:r>
            <a:r>
              <a:rPr lang="en-AU" sz="2800" i="1" dirty="0" smtClean="0">
                <a:solidFill>
                  <a:srgbClr val="000000"/>
                </a:solidFill>
              </a:rPr>
              <a:t>in </a:t>
            </a:r>
            <a:r>
              <a:rPr lang="en-AU" sz="2800" i="1" dirty="0">
                <a:solidFill>
                  <a:srgbClr val="000000"/>
                </a:solidFill>
              </a:rPr>
              <a:t>Christ—the righteousness that comes from God on the basis of faith. </a:t>
            </a:r>
            <a:r>
              <a:rPr lang="en-AU" sz="2800" i="1" baseline="30000" dirty="0">
                <a:solidFill>
                  <a:srgbClr val="000000"/>
                </a:solidFill>
              </a:rPr>
              <a:t>10</a:t>
            </a:r>
            <a:r>
              <a:rPr lang="en-AU" sz="2800" i="1" dirty="0">
                <a:solidFill>
                  <a:srgbClr val="000000"/>
                </a:solidFill>
              </a:rPr>
              <a:t> I want to know Christ—yes, to know the power of his resurrection and participation in his sufferings, becoming like him in his death, </a:t>
            </a:r>
            <a:r>
              <a:rPr lang="en-AU" sz="2800" i="1" baseline="30000" dirty="0">
                <a:solidFill>
                  <a:srgbClr val="000000"/>
                </a:solidFill>
              </a:rPr>
              <a:t>11</a:t>
            </a:r>
            <a:r>
              <a:rPr lang="en-AU" sz="2800" i="1" dirty="0">
                <a:solidFill>
                  <a:srgbClr val="000000"/>
                </a:solidFill>
              </a:rPr>
              <a:t> and so, somehow, attaining to the resurrection from the </a:t>
            </a:r>
            <a:r>
              <a:rPr lang="en-AU" sz="2800" i="1" dirty="0" smtClean="0">
                <a:solidFill>
                  <a:srgbClr val="000000"/>
                </a:solidFill>
              </a:rPr>
              <a:t>dead.</a:t>
            </a:r>
          </a:p>
          <a:p>
            <a:r>
              <a:rPr lang="en-AU" sz="2800" i="1" dirty="0" smtClean="0">
                <a:solidFill>
                  <a:srgbClr val="000000"/>
                </a:solidFill>
              </a:rPr>
              <a:t>Philippians 3:7-11</a:t>
            </a:r>
            <a:endParaRPr lang="en-AU" sz="2800" i="1" dirty="0"/>
          </a:p>
        </p:txBody>
      </p:sp>
    </p:spTree>
    <p:extLst>
      <p:ext uri="{BB962C8B-B14F-4D97-AF65-F5344CB8AC3E}">
        <p14:creationId xmlns:p14="http://schemas.microsoft.com/office/powerpoint/2010/main" val="3526031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1337</Words>
  <Application>Microsoft Office PowerPoint</Application>
  <PresentationFormat>Widescreen</PresentationFormat>
  <Paragraphs>88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The word “authentic”</vt:lpstr>
      <vt:lpstr>An authentic Christian</vt:lpstr>
      <vt:lpstr>An authentic Christian</vt:lpstr>
      <vt:lpstr>Right understanding of God</vt:lpstr>
      <vt:lpstr>Right understanding of God</vt:lpstr>
      <vt:lpstr>A relationship, not driven by rules</vt:lpstr>
      <vt:lpstr>A relationship, not driven by rules</vt:lpstr>
      <vt:lpstr>Authentic Christianity = nurtured relationships</vt:lpstr>
      <vt:lpstr>Nurtured Relationship with God</vt:lpstr>
      <vt:lpstr>Nurtured Relationship with the World</vt:lpstr>
      <vt:lpstr>Nurtured Relationship with Ourselves</vt:lpstr>
      <vt:lpstr>Nurtured Relationship with Other Believers</vt:lpstr>
      <vt:lpstr>Nurtured Relationship with All people</vt:lpstr>
      <vt:lpstr>Nurtured Relationship with All people</vt:lpstr>
      <vt:lpstr>Nurtured Relationship with All people</vt:lpstr>
      <vt:lpstr>Nurtured Relationship with All people</vt:lpstr>
      <vt:lpstr>Nurtured Relationship with All people</vt:lpstr>
      <vt:lpstr>Nurtured Relationship with All people</vt:lpstr>
      <vt:lpstr>Authentic does not mean perfect!</vt:lpstr>
      <vt:lpstr>Authentic does not mean perfect!</vt:lpstr>
    </vt:vector>
  </TitlesOfParts>
  <Company>Victoria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Adams</dc:creator>
  <cp:lastModifiedBy>Philip Adams</cp:lastModifiedBy>
  <cp:revision>72</cp:revision>
  <dcterms:created xsi:type="dcterms:W3CDTF">2024-01-16T00:09:13Z</dcterms:created>
  <dcterms:modified xsi:type="dcterms:W3CDTF">2024-02-03T21:45:42Z</dcterms:modified>
</cp:coreProperties>
</file>